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8" r:id="rId3"/>
    <p:sldId id="259" r:id="rId4"/>
    <p:sldId id="260" r:id="rId5"/>
    <p:sldId id="261" r:id="rId6"/>
    <p:sldId id="275" r:id="rId7"/>
    <p:sldId id="262" r:id="rId8"/>
    <p:sldId id="276" r:id="rId9"/>
    <p:sldId id="263" r:id="rId10"/>
    <p:sldId id="264" r:id="rId11"/>
    <p:sldId id="272" r:id="rId12"/>
    <p:sldId id="277" r:id="rId13"/>
    <p:sldId id="278" r:id="rId14"/>
    <p:sldId id="279" r:id="rId15"/>
    <p:sldId id="273" r:id="rId16"/>
    <p:sldId id="274" r:id="rId17"/>
    <p:sldId id="265" r:id="rId18"/>
    <p:sldId id="266" r:id="rId19"/>
    <p:sldId id="280" r:id="rId20"/>
    <p:sldId id="267" r:id="rId21"/>
    <p:sldId id="281" r:id="rId22"/>
    <p:sldId id="268" r:id="rId23"/>
    <p:sldId id="269" r:id="rId24"/>
    <p:sldId id="270" r:id="rId25"/>
    <p:sldId id="27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FD59-6900-4F8A-A046-3963E60D6E74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C532-1943-4A28-8C8D-5DD0E0E7BD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PROJEKTOVANJE TEHNOLOGIJE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9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257800"/>
          </a:xfrm>
        </p:spPr>
        <p:txBody>
          <a:bodyPr>
            <a:normAutofit/>
          </a:bodyPr>
          <a:lstStyle/>
          <a:p>
            <a:r>
              <a:rPr lang="sr-Latn-CS" dirty="0" smtClean="0"/>
              <a:t>Obeležavanje se vrši standardnim alatom: tačkašima (kirnerima), metrima, šestarima, ugaonicima, neelastični konac itd.</a:t>
            </a:r>
          </a:p>
          <a:p>
            <a:r>
              <a:rPr lang="sr-Latn-CS" dirty="0" smtClean="0"/>
              <a:t>Složene konture se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obeležavaju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fotoprojekcionim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metodama (kirner)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ili šablonima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(serijska proizvodnja).</a:t>
            </a:r>
          </a:p>
          <a:p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822576"/>
            <a:ext cx="4419601" cy="5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Rezanje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Tradicionalno</a:t>
            </a:r>
            <a:r>
              <a:rPr lang="en-US" dirty="0" smtClean="0"/>
              <a:t>, v</a:t>
            </a:r>
            <a:r>
              <a:rPr lang="sr-Latn-CS" dirty="0" smtClean="0"/>
              <a:t>rši se na makazama, presama, kružnim noževima, tocilima...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121478" y="2676094"/>
            <a:ext cx="4958044" cy="40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676399" y="0"/>
            <a:ext cx="54091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524000" y="-1"/>
            <a:ext cx="6400800" cy="686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490774" y="0"/>
            <a:ext cx="6096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100115" y="3958221"/>
            <a:ext cx="8899588" cy="28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*Savremene metode obeležavanja i rezanja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 smtClean="0"/>
              <a:t>Uređaji koji objedinjuju obe operacije, odnosno, samo vrše ulogu rezanja, ali sa numeričkim upravljanjem: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Uređaji sa plazmom (tanji limovi)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Uređaji sa laserom (tanji limovi)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Uređaji sa vodenim mlazom (gotovo sve debljine ploča)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...</a:t>
            </a:r>
          </a:p>
          <a:p>
            <a:pPr marL="514350" indent="-514350">
              <a:buAutoNum type="arabicParenR"/>
            </a:pPr>
            <a:endParaRPr lang="sr-Latn-CS" dirty="0"/>
          </a:p>
          <a:p>
            <a:pPr marL="514350" indent="-514350"/>
            <a:r>
              <a:rPr lang="sr-Latn-CS" dirty="0" smtClean="0"/>
              <a:t>Ovi uređaji obezbeđuju rezanje/isecanje znatno složenijih kontura daleko većom brzinom nego klasičnim metodama obeležavanja i rezanja.</a:t>
            </a:r>
            <a:endParaRPr lang="en-US" dirty="0" smtClean="0"/>
          </a:p>
          <a:p>
            <a:pPr marL="514350" indent="-514350"/>
            <a:r>
              <a:rPr lang="en-US" dirty="0" err="1" smtClean="0"/>
              <a:t>Npr</a:t>
            </a:r>
            <a:r>
              <a:rPr lang="en-US" dirty="0" smtClean="0"/>
              <a:t>., </a:t>
            </a:r>
            <a:r>
              <a:rPr lang="en-US" dirty="0" err="1" smtClean="0"/>
              <a:t>kontura</a:t>
            </a:r>
            <a:r>
              <a:rPr lang="en-US" dirty="0" smtClean="0"/>
              <a:t> se </a:t>
            </a:r>
            <a:r>
              <a:rPr lang="en-US" dirty="0" err="1" smtClean="0"/>
              <a:t>nacrta</a:t>
            </a:r>
            <a:r>
              <a:rPr lang="en-US" dirty="0" smtClean="0"/>
              <a:t> u AutoCAD, </a:t>
            </a:r>
            <a:r>
              <a:rPr lang="en-US" dirty="0" err="1" smtClean="0"/>
              <a:t>prenese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isecanje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iseca</a:t>
            </a:r>
            <a:r>
              <a:rPr lang="en-US" dirty="0" smtClean="0"/>
              <a:t>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myopw.com/WebFTP/114/waterjet_cutting_thick_steel.jpg"/>
          <p:cNvSpPr>
            <a:spLocks noChangeAspect="1" noChangeArrowheads="1"/>
          </p:cNvSpPr>
          <p:nvPr/>
        </p:nvSpPr>
        <p:spPr bwMode="auto">
          <a:xfrm>
            <a:off x="155575" y="-1265238"/>
            <a:ext cx="39814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028" name="AutoShape 4" descr="http://www.myopw.com/WebFTP/114/waterjet_cutting_thick_steel.jpg"/>
          <p:cNvSpPr>
            <a:spLocks noChangeAspect="1" noChangeArrowheads="1"/>
          </p:cNvSpPr>
          <p:nvPr/>
        </p:nvSpPr>
        <p:spPr bwMode="auto">
          <a:xfrm>
            <a:off x="155575" y="-1265238"/>
            <a:ext cx="39814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030" name="AutoShape 6" descr="http://www.myopw.com/WebFTP/114/waterjet_cutting_thick_steel.jpg"/>
          <p:cNvSpPr>
            <a:spLocks noChangeAspect="1" noChangeArrowheads="1"/>
          </p:cNvSpPr>
          <p:nvPr/>
        </p:nvSpPr>
        <p:spPr bwMode="auto">
          <a:xfrm>
            <a:off x="155575" y="-1265238"/>
            <a:ext cx="39814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1032" name="AutoShape 8" descr="Waterjet cutting process example"/>
          <p:cNvSpPr>
            <a:spLocks noChangeAspect="1" noChangeArrowheads="1"/>
          </p:cNvSpPr>
          <p:nvPr/>
        </p:nvSpPr>
        <p:spPr bwMode="auto">
          <a:xfrm>
            <a:off x="155575" y="-906463"/>
            <a:ext cx="285750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810000" cy="26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AutoShape 11" descr="http://www.fabricatingandmetalworking.com/wp-content/uploads/2012/06/waterjet-sample.jpg"/>
          <p:cNvSpPr>
            <a:spLocks noChangeAspect="1" noChangeArrowheads="1"/>
          </p:cNvSpPr>
          <p:nvPr/>
        </p:nvSpPr>
        <p:spPr bwMode="auto">
          <a:xfrm>
            <a:off x="155575" y="-1470025"/>
            <a:ext cx="4810125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87680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048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5257800" y="2971800"/>
            <a:ext cx="3886200" cy="3810000"/>
            <a:chOff x="5257800" y="2971800"/>
            <a:chExt cx="3886200" cy="381000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91200" y="3276600"/>
              <a:ext cx="2817906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8077200" y="4191000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Merač protoka</a:t>
              </a:r>
              <a:endParaRPr lang="sr-Latn-C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7200" y="4876800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Ulaz abraziva</a:t>
              </a:r>
              <a:endParaRPr lang="sr-Latn-C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7600" y="62484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Mlaznica/dizna</a:t>
              </a:r>
              <a:endParaRPr lang="sr-Latn-C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29718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Ulaz vode pod pritiskom</a:t>
              </a:r>
              <a:endParaRPr lang="sr-Latn-C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0" y="48006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Komora za mešanje</a:t>
              </a:r>
              <a:endParaRPr lang="sr-Latn-C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31242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Ventil</a:t>
              </a:r>
              <a:endParaRPr lang="sr-Latn-C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Savijanje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Savijanje: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Cilindara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Konusa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Loptastog oblika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Tankih limova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Profila</a:t>
            </a:r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Savijanje cilindara:</a:t>
            </a:r>
            <a:endParaRPr lang="sr-Latn-C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906271" y="1787772"/>
            <a:ext cx="7404175" cy="408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konstrukcija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257800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 smtClean="0"/>
              <a:t>Principijelna šema izrade zavarenih konstrukcija: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Skladište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Ispravljanje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Čišćenje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Obeležavanje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Rezanje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Savijanje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Bušenje limova i profila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Montaža konstrukcija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Zavarivanje konstrukcija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Ispravljanje konstrukcija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Kontrola zavarenih spojeva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Termička obrada konstrukcija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Skladište gotovih proizvoda</a:t>
            </a:r>
            <a:endParaRPr lang="sr-Latn-C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590800" y="4114800"/>
            <a:ext cx="426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1600" y="3124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Od skladišta polufabrikata do skladišta gotovih proizvoda</a:t>
            </a:r>
            <a:endParaRPr lang="sr-Latn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Savijanje konusa</a:t>
            </a:r>
            <a:endParaRPr lang="sr-Latn-C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544568" y="381000"/>
            <a:ext cx="406603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50962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295400"/>
            <a:ext cx="810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Savijanje loptastog oblika</a:t>
            </a:r>
            <a:endParaRPr lang="sr-Latn-C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14" y="2286000"/>
            <a:ext cx="7821386" cy="42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Savijanje tankih limova</a:t>
            </a:r>
            <a:endParaRPr lang="sr-Latn-C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890867" y="1345704"/>
            <a:ext cx="7440751" cy="46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Savijanje profila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08776" y="2121750"/>
            <a:ext cx="8117541" cy="360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399"/>
            <a:ext cx="7924800" cy="53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Savijanje limova i profila u vrucem stanju:</a:t>
            </a:r>
            <a:endParaRPr lang="sr-Latn-C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9958"/>
            <a:ext cx="4800600" cy="572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Otvaranje i zatvaranje ugaonika u vrucem stanju:</a:t>
            </a:r>
            <a:endParaRPr lang="sr-Latn-C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577976" y="1686240"/>
            <a:ext cx="8026387" cy="51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Bušenje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 limove debljine veće od 20-25 mm.</a:t>
            </a:r>
          </a:p>
          <a:p>
            <a:r>
              <a:rPr lang="sr-Latn-CS" dirty="0" smtClean="0"/>
              <a:t>Koriste se bušilice sa burgijama </a:t>
            </a:r>
            <a:r>
              <a:rPr lang="sr-Latn-CS" dirty="0" smtClean="0">
                <a:sym typeface="Symbol"/>
              </a:rPr>
              <a:t>15-25 mm.</a:t>
            </a:r>
          </a:p>
          <a:p>
            <a:r>
              <a:rPr lang="sr-Latn-CS" dirty="0" smtClean="0">
                <a:sym typeface="Symbol"/>
              </a:rPr>
              <a:t>Zagrevanje alata na 250-300</a:t>
            </a:r>
            <a:r>
              <a:rPr lang="sr-Latn-CS" baseline="30000" dirty="0" smtClean="0">
                <a:sym typeface="Symbol"/>
              </a:rPr>
              <a:t>o</a:t>
            </a:r>
            <a:r>
              <a:rPr lang="sr-Latn-CS" dirty="0" smtClean="0">
                <a:sym typeface="Symbol"/>
              </a:rPr>
              <a:t>C, pa mora hlađenje posebnim sredstvima.</a:t>
            </a:r>
          </a:p>
          <a:p>
            <a:r>
              <a:rPr lang="sr-Latn-CS" dirty="0" smtClean="0">
                <a:sym typeface="Symbol"/>
              </a:rPr>
              <a:t>Moguće je bušenje paketa limova odjednom.</a:t>
            </a:r>
          </a:p>
          <a:p>
            <a:r>
              <a:rPr lang="sr-Latn-CS" dirty="0" smtClean="0">
                <a:sym typeface="Symbol"/>
              </a:rPr>
              <a:t>Za bušenje više otvora sa tačnim pozicioniranjem koriste se vođice pri čemu je produktivnost veća.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Probijanje otvora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Predstavlja alternativu bušenju.</a:t>
            </a:r>
          </a:p>
          <a:p>
            <a:r>
              <a:rPr lang="sr-Latn-CS" dirty="0" smtClean="0"/>
              <a:t>Koristi se za limove debljine limova do 25 mm.</a:t>
            </a:r>
          </a:p>
          <a:p>
            <a:r>
              <a:rPr lang="sr-Latn-CS" dirty="0" smtClean="0"/>
              <a:t>Koriste se prese.</a:t>
            </a:r>
          </a:p>
          <a:p>
            <a:r>
              <a:rPr lang="sr-Latn-CS" dirty="0" smtClean="0"/>
              <a:t>Zbog neravne površine otvora (koničnost), potrebna je dodatna operaija razvrtanja.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4441219" y="3287908"/>
            <a:ext cx="4668049" cy="33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Skladište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Skladišta mogu biti: otkrivena, nadkrivena, zatvorena.</a:t>
            </a:r>
          </a:p>
          <a:p>
            <a:r>
              <a:rPr lang="sr-Latn-CS" dirty="0" smtClean="0"/>
              <a:t>Limovi se slažu: horizontalno ili vertikalno na specijalnim stelažama.</a:t>
            </a:r>
          </a:p>
          <a:p>
            <a:r>
              <a:rPr lang="sr-Latn-CS" dirty="0" smtClean="0"/>
              <a:t>Profili se slažu: horizontalno na podu ili spec</a:t>
            </a:r>
            <a:r>
              <a:rPr lang="en-US" dirty="0" err="1" smtClean="0"/>
              <a:t>i</a:t>
            </a:r>
            <a:r>
              <a:rPr lang="sr-Latn-CS" dirty="0" smtClean="0"/>
              <a:t>jalnim stelažama.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Za probijanje otvora prečnika preko 25 mm koristi 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CS" dirty="0" smtClean="0"/>
              <a:t> oksiacetilensko rezanje.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*  Alternativa: bušenje/probijanje otvora nekonvencionalnim postupcima: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Uređaji sa plazmom (tanji limovi)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Uređaji sa laserom (tanji limovi)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Uređaji sa vodenim mlazom (gotovo sve debljine ploča)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...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**  Naročito efikasno je bušenje/probijanje vodenim mlazom ili laserom sa visokim kvalitetom površine reza.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Montaža konstrukcija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sr-Latn-CS" dirty="0" smtClean="0"/>
              <a:t>Montaža se sastoji od razmeštaja/pozicioniranja elemenata i nihovog spajanja kratkim šavovima.</a:t>
            </a:r>
          </a:p>
          <a:p>
            <a:r>
              <a:rPr lang="sr-Latn-CS" dirty="0" smtClean="0"/>
              <a:t>Manji elementi se montiraju ručno, veći e</a:t>
            </a:r>
            <a:r>
              <a:rPr lang="en-US" dirty="0" smtClean="0"/>
              <a:t>l</a:t>
            </a:r>
            <a:r>
              <a:rPr lang="sr-Latn-CS" dirty="0" smtClean="0"/>
              <a:t>ementi dizalicama.</a:t>
            </a:r>
            <a:endParaRPr lang="sr-Latn-C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Montaža limova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Dužina kratkih šavova 20-80 mm.</a:t>
            </a:r>
          </a:p>
          <a:p>
            <a:r>
              <a:rPr lang="sr-Latn-CS" dirty="0" smtClean="0"/>
              <a:t>Rastojanje između šavova 200-250 mm.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Pre izvođenja kratkih šavova vrši se pozicioniranje sa pomoćnim šavovima koji se nakon izvođenja kratkih šavova uklanjaju – bruse.</a:t>
            </a:r>
          </a:p>
          <a:p>
            <a:endParaRPr lang="sr-Latn-C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1663005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Zavisi od debljine limova</a:t>
            </a:r>
            <a:endParaRPr lang="sr-Latn-CS" sz="2800" dirty="0"/>
          </a:p>
        </p:txBody>
      </p:sp>
      <p:sp>
        <p:nvSpPr>
          <p:cNvPr id="6" name="Right Brace 5"/>
          <p:cNvSpPr/>
          <p:nvPr/>
        </p:nvSpPr>
        <p:spPr>
          <a:xfrm>
            <a:off x="5867400" y="1524000"/>
            <a:ext cx="990600" cy="1676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60000">
            <a:off x="663370" y="286198"/>
            <a:ext cx="7820737" cy="62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60000">
            <a:off x="385645" y="1595709"/>
            <a:ext cx="8254980" cy="42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38504" y="744557"/>
            <a:ext cx="6781800" cy="55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600200" y="71436"/>
            <a:ext cx="5715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524000" y="76200"/>
            <a:ext cx="5983942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0860000">
            <a:off x="533400" y="842210"/>
            <a:ext cx="8077200" cy="510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0860000">
            <a:off x="304800" y="1143000"/>
            <a:ext cx="8458200" cy="499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Transport se vrši dizalicama sa elektromagnetima kako bi se sprečilo oštećenje ili krivljenje: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7239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60000">
            <a:off x="339029" y="301875"/>
            <a:ext cx="8448932" cy="594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Mehanizovane linije za obradu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Koriste se za povećanje produktivnosti.</a:t>
            </a:r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13487"/>
            <a:ext cx="6477000" cy="4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0"/>
            <a:ext cx="2667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Latn-CS" dirty="0" smtClean="0"/>
              <a:t>1 Lim</a:t>
            </a:r>
          </a:p>
          <a:p>
            <a:pPr>
              <a:buNone/>
            </a:pPr>
            <a:r>
              <a:rPr lang="sr-Latn-CS" dirty="0" smtClean="0"/>
              <a:t>2 Valjkasti transporter</a:t>
            </a:r>
          </a:p>
          <a:p>
            <a:pPr>
              <a:buNone/>
            </a:pPr>
            <a:r>
              <a:rPr lang="sr-Latn-CS" dirty="0" smtClean="0"/>
              <a:t>3 Uređ.za isprav.limova</a:t>
            </a:r>
          </a:p>
          <a:p>
            <a:pPr>
              <a:buNone/>
            </a:pPr>
            <a:r>
              <a:rPr lang="sr-Latn-CS" dirty="0" smtClean="0"/>
              <a:t>4 Valjkasti transporter</a:t>
            </a:r>
          </a:p>
          <a:p>
            <a:pPr>
              <a:buNone/>
            </a:pPr>
            <a:r>
              <a:rPr lang="sr-Latn-CS" dirty="0" smtClean="0"/>
              <a:t>5 Valjci</a:t>
            </a:r>
          </a:p>
          <a:p>
            <a:pPr>
              <a:buNone/>
            </a:pPr>
            <a:r>
              <a:rPr lang="sr-Latn-CS" dirty="0" smtClean="0"/>
              <a:t>6 Uređaj za postavljanje limova u vert. položaj</a:t>
            </a:r>
          </a:p>
          <a:p>
            <a:pPr>
              <a:buNone/>
            </a:pPr>
            <a:r>
              <a:rPr lang="sr-Latn-CS" dirty="0" smtClean="0"/>
              <a:t>7 Komora za čišćenje limova</a:t>
            </a:r>
          </a:p>
          <a:p>
            <a:pPr>
              <a:buNone/>
            </a:pPr>
            <a:r>
              <a:rPr lang="sr-Latn-CS" dirty="0" smtClean="0"/>
              <a:t>8 Vertikalni valjci</a:t>
            </a:r>
          </a:p>
          <a:p>
            <a:pPr>
              <a:buNone/>
            </a:pPr>
            <a:r>
              <a:rPr lang="sr-Latn-CS" dirty="0" smtClean="0"/>
              <a:t>9 Bojenje temeljnom bojom</a:t>
            </a:r>
          </a:p>
          <a:p>
            <a:pPr>
              <a:buNone/>
            </a:pPr>
            <a:r>
              <a:rPr lang="sr-Latn-CS" dirty="0" smtClean="0"/>
              <a:t>10 Komora za sušenje</a:t>
            </a:r>
          </a:p>
          <a:p>
            <a:pPr>
              <a:buNone/>
            </a:pPr>
            <a:r>
              <a:rPr lang="sr-Latn-CS" dirty="0" smtClean="0"/>
              <a:t>11 Valjci</a:t>
            </a:r>
          </a:p>
          <a:p>
            <a:pPr>
              <a:buNone/>
            </a:pPr>
            <a:r>
              <a:rPr lang="sr-Latn-CS" dirty="0" smtClean="0"/>
              <a:t>12 Uređaji za postavljanje u horizontalan položaj</a:t>
            </a:r>
          </a:p>
          <a:p>
            <a:pPr>
              <a:buNone/>
            </a:pPr>
            <a:r>
              <a:rPr lang="sr-Latn-CS" dirty="0" smtClean="0"/>
              <a:t>13 Valjkasti transporter</a:t>
            </a:r>
          </a:p>
          <a:p>
            <a:pPr>
              <a:buNone/>
            </a:pPr>
            <a:r>
              <a:rPr lang="sr-Latn-CS" dirty="0" smtClean="0"/>
              <a:t>14 Sto za obeležavanje, odnosno uređaj za isecanje plazmom, vodenim mlazom ili laserom</a:t>
            </a:r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9811" y="80210"/>
            <a:ext cx="517357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sr-Latn-CS" dirty="0" smtClean="0"/>
              <a:t>Zavarivanje konstrukcija</a:t>
            </a:r>
          </a:p>
          <a:p>
            <a:pPr marL="514350" indent="-514350" algn="ctr">
              <a:buNone/>
            </a:pPr>
            <a:r>
              <a:rPr lang="sr-Latn-CS" dirty="0" smtClean="0"/>
              <a:t>Ispravljanje konstrukcija</a:t>
            </a:r>
          </a:p>
          <a:p>
            <a:pPr marL="514350" indent="-514350" algn="ctr">
              <a:buNone/>
            </a:pPr>
            <a:r>
              <a:rPr lang="sr-Latn-CS" dirty="0" smtClean="0"/>
              <a:t>Kontrola zavarenih spojeva</a:t>
            </a:r>
          </a:p>
          <a:p>
            <a:pPr marL="514350" indent="-514350" algn="ctr">
              <a:buNone/>
            </a:pPr>
            <a:r>
              <a:rPr lang="sr-Latn-CS" dirty="0" smtClean="0"/>
              <a:t>Termička obrada konstrukcija</a:t>
            </a:r>
          </a:p>
          <a:p>
            <a:pPr marL="514350" indent="-514350" algn="ctr">
              <a:buNone/>
            </a:pPr>
            <a:r>
              <a:rPr lang="sr-Latn-CS" dirty="0" smtClean="0"/>
              <a:t>Skladište gotovih proizvoda</a:t>
            </a:r>
          </a:p>
          <a:p>
            <a:pPr algn="ctr"/>
            <a:endParaRPr lang="sr-Latn-C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Ispravljanje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 praksi dolazi do krivljenja limova i profila tokom transporta.</a:t>
            </a:r>
          </a:p>
          <a:p>
            <a:r>
              <a:rPr lang="sr-Latn-CS" dirty="0" smtClean="0"/>
              <a:t>Koriste se sistemi valjaka ili prese.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73152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172200" cy="68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Čišćenje limova i profila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352799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Vrši se čišćenje od korozije ili cundera hemijskim sredstvima-kiselinama ili mehaničkim putem (peskiranje, čeličnom sačmom, vodenim mlazom ili drugim sredstvima – orahove ljuske).</a:t>
            </a:r>
          </a:p>
          <a:p>
            <a:endParaRPr lang="sr-Latn-CS" dirty="0" smtClean="0"/>
          </a:p>
          <a:p>
            <a:r>
              <a:rPr lang="sr-Latn-CS" dirty="0" smtClean="0"/>
              <a:t>Nakon toga premazivanje osnovnom (temeljnom) bojom i odlaganje u skladište.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799"/>
            <a:ext cx="7696200" cy="58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Tradicionalno se vrši se na radnim stolovima sa točkićima (mehanički) ili kuglama (hidraulični).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Obeležavanje limova i profila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580657" cy="353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60000">
            <a:off x="4572000" y="3104147"/>
            <a:ext cx="4572000" cy="34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725</Words>
  <Application>Microsoft Office PowerPoint</Application>
  <PresentationFormat>On-screen Show (4:3)</PresentationFormat>
  <Paragraphs>130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Symbol</vt:lpstr>
      <vt:lpstr>Office Theme</vt:lpstr>
      <vt:lpstr>PROJEKTOVANJE TEHNOLOGIJE ZAVARIVANJA</vt:lpstr>
      <vt:lpstr>Izrada zavarenih konstrukcija</vt:lpstr>
      <vt:lpstr>Skladište limova i profila</vt:lpstr>
      <vt:lpstr>PowerPoint Presentation</vt:lpstr>
      <vt:lpstr>Ispravljanje limova i profila</vt:lpstr>
      <vt:lpstr>PowerPoint Presentation</vt:lpstr>
      <vt:lpstr>Čišćenje limova i profila</vt:lpstr>
      <vt:lpstr>PowerPoint Presentation</vt:lpstr>
      <vt:lpstr>Obeležavanje limova i profila</vt:lpstr>
      <vt:lpstr>PowerPoint Presentation</vt:lpstr>
      <vt:lpstr>Rezanje limova i profila</vt:lpstr>
      <vt:lpstr>PowerPoint Presentation</vt:lpstr>
      <vt:lpstr>PowerPoint Presentation</vt:lpstr>
      <vt:lpstr>PowerPoint Presentation</vt:lpstr>
      <vt:lpstr>*Savremene metode obeležavanja i rezanja</vt:lpstr>
      <vt:lpstr>PowerPoint Presentation</vt:lpstr>
      <vt:lpstr>Savijanje limova i profila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Bušenje limova i profila</vt:lpstr>
      <vt:lpstr>Probijanje otvora</vt:lpstr>
      <vt:lpstr>PowerPoint Presentation</vt:lpstr>
      <vt:lpstr>Montaža konstrukcija</vt:lpstr>
      <vt:lpstr>Montaža limova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Mehanizovane linije za obradu limova i profila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Sebastian Baloš</cp:lastModifiedBy>
  <cp:revision>36</cp:revision>
  <dcterms:created xsi:type="dcterms:W3CDTF">2012-10-24T19:29:25Z</dcterms:created>
  <dcterms:modified xsi:type="dcterms:W3CDTF">2015-09-16T08:42:34Z</dcterms:modified>
</cp:coreProperties>
</file>